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2" r:id="rId5"/>
    <p:sldId id="275" r:id="rId6"/>
    <p:sldId id="276" r:id="rId7"/>
    <p:sldId id="278" r:id="rId8"/>
    <p:sldId id="297" r:id="rId9"/>
    <p:sldId id="298" r:id="rId10"/>
    <p:sldId id="299" r:id="rId11"/>
    <p:sldId id="300" r:id="rId12"/>
    <p:sldId id="294" r:id="rId13"/>
    <p:sldId id="301" r:id="rId14"/>
    <p:sldId id="302" r:id="rId15"/>
    <p:sldId id="288" r:id="rId16"/>
    <p:sldId id="308" r:id="rId17"/>
    <p:sldId id="306" r:id="rId18"/>
    <p:sldId id="307" r:id="rId19"/>
    <p:sldId id="304" r:id="rId20"/>
    <p:sldId id="305" r:id="rId21"/>
    <p:sldId id="303"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53E"/>
    <a:srgbClr val="263E5A"/>
    <a:srgbClr val="D84400"/>
    <a:srgbClr val="446992"/>
    <a:srgbClr val="AEC2D8"/>
    <a:srgbClr val="98432A"/>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6" d="100"/>
          <a:sy n="66" d="100"/>
        </p:scale>
        <p:origin x="668" y="4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6/4/2024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96622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64020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524220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5732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379004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43318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5400" dirty="0">
                <a:latin typeface="Constantia" panose="02030602050306030303" pitchFamily="18" charset="0"/>
              </a:rPr>
              <a:t>Bank Loan</a:t>
            </a:r>
            <a:endParaRPr lang="en-US" sz="5400" dirty="0">
              <a:latin typeface="Constantia" panose="02030602050306030303" pitchFamily="18" charset="0"/>
            </a:endParaRPr>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484764" y="4258349"/>
            <a:ext cx="1728430" cy="760288"/>
          </a:xfrm>
        </p:spPr>
        <p:txBody>
          <a:bodyPr/>
          <a:lstStyle/>
          <a:p>
            <a:r>
              <a:rPr lang="en-US" sz="3200" b="1" dirty="0">
                <a:latin typeface="Constantia" panose="02030602050306030303" pitchFamily="18" charset="0"/>
              </a:rPr>
              <a:t>Group 1</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5"/>
          <a:srcRect l="6522" r="6522"/>
          <a:stretch/>
        </p:blipFill>
        <p:spPr>
          <a:xfrm>
            <a:off x="6604353" y="629729"/>
            <a:ext cx="4710756" cy="5417388"/>
          </a:xfrm>
        </p:spPr>
      </p:pic>
      <p:sp>
        <p:nvSpPr>
          <p:cNvPr id="4" name="TextBox 3">
            <a:extLst>
              <a:ext uri="{FF2B5EF4-FFF2-40B4-BE49-F238E27FC236}">
                <a16:creationId xmlns:a16="http://schemas.microsoft.com/office/drawing/2014/main" id="{28613A55-DFB1-F242-5600-4BED7BAF8FD6}"/>
              </a:ext>
            </a:extLst>
          </p:cNvPr>
          <p:cNvSpPr txBox="1"/>
          <p:nvPr/>
        </p:nvSpPr>
        <p:spPr>
          <a:xfrm>
            <a:off x="4201586" y="3242653"/>
            <a:ext cx="1652952" cy="584775"/>
          </a:xfrm>
          <a:prstGeom prst="rect">
            <a:avLst/>
          </a:prstGeom>
        </p:spPr>
        <p:txBody>
          <a:bodyPr wrap="none" rtlCol="0">
            <a:spAutoFit/>
          </a:bodyPr>
          <a:lstStyle/>
          <a:p>
            <a:pPr marL="0" indent="0" algn="ctr">
              <a:lnSpc>
                <a:spcPct val="100000"/>
              </a:lnSpc>
              <a:spcBef>
                <a:spcPts val="0"/>
              </a:spcBef>
              <a:buFontTx/>
              <a:buNone/>
            </a:pPr>
            <a:r>
              <a:rPr lang="en-US" altLang="zh-CN" sz="3200" dirty="0">
                <a:solidFill>
                  <a:schemeClr val="bg1"/>
                </a:solidFill>
                <a:latin typeface="Constantia" panose="02030602050306030303" pitchFamily="18" charset="0"/>
              </a:rPr>
              <a:t>Analysis</a:t>
            </a:r>
            <a:endParaRPr lang="en-US" sz="32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309470" y="750503"/>
            <a:ext cx="6498565" cy="4179836"/>
          </a:xfrm>
        </p:spPr>
        <p:txBody>
          <a:bodyPr/>
          <a:lstStyle/>
          <a:p>
            <a:r>
              <a:rPr lang="en-US" sz="2200" dirty="0"/>
              <a:t>Loan Growth and Repayment: Analyze historical trends in loan amounts and repayment rates. Build a model to predict future loan volume and potential default rates. This can help banks adjust lending strategies and risk management practices proactively.</a:t>
            </a:r>
            <a:br>
              <a:rPr lang="en-US" sz="2200" dirty="0"/>
            </a:br>
            <a:br>
              <a:rPr lang="en-US" sz="2200" dirty="0"/>
            </a:br>
            <a:r>
              <a:rPr lang="en-US" sz="2200" dirty="0"/>
              <a:t>Homeownership and Loan Purpose: Develop a model to predict future loan purpose (debt consolidation, mortgage, etc.) based on customer data like homeownership status and income. This can help banks prepare for loan demand and potentially offer targeted loan.</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359122" y="2411788"/>
            <a:ext cx="2538339" cy="1295462"/>
          </a:xfrm>
        </p:spPr>
        <p:txBody>
          <a:bodyPr/>
          <a:lstStyle/>
          <a:p>
            <a:pPr algn="ctr"/>
            <a:r>
              <a:rPr lang="en-US" sz="3600" dirty="0">
                <a:solidFill>
                  <a:schemeClr val="bg1"/>
                </a:solidFill>
              </a:rPr>
              <a:t>Predictive </a:t>
            </a:r>
          </a:p>
          <a:p>
            <a:pPr algn="ctr"/>
            <a:r>
              <a:rPr lang="en-US" sz="3600" dirty="0">
                <a:solidFill>
                  <a:schemeClr val="bg1"/>
                </a:solidFill>
              </a:rPr>
              <a:t>Analysis</a:t>
            </a:r>
            <a:endParaRPr lang="en-US" sz="3200" dirty="0">
              <a:solidFill>
                <a:schemeClr val="bg1"/>
              </a:solidFill>
            </a:endParaRP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03980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257712" y="1570008"/>
            <a:ext cx="6498565" cy="2609828"/>
          </a:xfrm>
        </p:spPr>
        <p:txBody>
          <a:bodyPr/>
          <a:lstStyle/>
          <a:p>
            <a:r>
              <a:rPr lang="en-US" sz="2400" dirty="0"/>
              <a:t>Verification Analysis: Analyze the reasons behind unverified loans (41.12%). Identify bottlenecks in the verification process and prescribe solutions to streamline it.</a:t>
            </a:r>
            <a:br>
              <a:rPr lang="en-US" sz="2400" dirty="0"/>
            </a:br>
            <a:endParaRPr lang="en-US" sz="2400"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359122" y="2403162"/>
            <a:ext cx="2538339" cy="1295462"/>
          </a:xfrm>
        </p:spPr>
        <p:txBody>
          <a:bodyPr/>
          <a:lstStyle/>
          <a:p>
            <a:pPr algn="ctr"/>
            <a:r>
              <a:rPr lang="en-US" sz="4000" dirty="0">
                <a:solidFill>
                  <a:schemeClr val="bg1"/>
                </a:solidFill>
              </a:rPr>
              <a:t>Diagnostic Analysis</a:t>
            </a:r>
            <a:endParaRPr lang="en-US" sz="3600" dirty="0">
              <a:solidFill>
                <a:schemeClr val="bg1"/>
              </a:solidFill>
            </a:endParaRP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5910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19245" y="1348275"/>
            <a:ext cx="9823998" cy="711570"/>
          </a:xfrm>
        </p:spPr>
        <p:txBody>
          <a:bodyPr/>
          <a:lstStyle/>
          <a:p>
            <a:r>
              <a:rPr lang="en-US" dirty="0"/>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71422" y="2234651"/>
            <a:ext cx="4959822" cy="2259159"/>
          </a:xfrm>
        </p:spPr>
        <p:txBody>
          <a:bodyPr/>
          <a:lstStyle/>
          <a:p>
            <a:pPr marL="36900" indent="0">
              <a:buNone/>
            </a:pPr>
            <a:r>
              <a:rPr lang="en-US" sz="2000" b="0" dirty="0"/>
              <a:t>By combining these different analyses, banks can gain a comprehensive understanding of their loan portfolio, customer base, and potential risks. This allows for data-driven decision making to improve loan performance, customer satisfaction, and overall business health.</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4"/>
          <a:srcRect/>
          <a:stretch/>
        </p:blipFill>
        <p:spPr>
          <a:xfrm>
            <a:off x="7467278" y="598159"/>
            <a:ext cx="4248873" cy="4731130"/>
          </a:xfrm>
          <a:ln>
            <a:solidFill>
              <a:schemeClr val="bg1"/>
            </a:solidFill>
          </a:ln>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2DB5-2FC4-7647-BA99-7B33F5FD4E32}"/>
              </a:ext>
            </a:extLst>
          </p:cNvPr>
          <p:cNvSpPr>
            <a:spLocks noGrp="1"/>
          </p:cNvSpPr>
          <p:nvPr>
            <p:ph type="title"/>
          </p:nvPr>
        </p:nvSpPr>
        <p:spPr>
          <a:xfrm>
            <a:off x="2624721" y="164726"/>
            <a:ext cx="6942550" cy="1115434"/>
          </a:xfrm>
        </p:spPr>
        <p:txBody>
          <a:bodyPr/>
          <a:lstStyle/>
          <a:p>
            <a:r>
              <a:rPr lang="en-US" u="sng" dirty="0"/>
              <a:t>Excel Dashboard – Summary</a:t>
            </a:r>
          </a:p>
        </p:txBody>
      </p:sp>
      <p:pic>
        <p:nvPicPr>
          <p:cNvPr id="6" name="Picture 5">
            <a:extLst>
              <a:ext uri="{FF2B5EF4-FFF2-40B4-BE49-F238E27FC236}">
                <a16:creationId xmlns:a16="http://schemas.microsoft.com/office/drawing/2014/main" id="{90B045DF-AB13-B32E-9BDE-99FD7B0DA998}"/>
              </a:ext>
            </a:extLst>
          </p:cNvPr>
          <p:cNvPicPr>
            <a:picLocks noChangeAspect="1"/>
          </p:cNvPicPr>
          <p:nvPr/>
        </p:nvPicPr>
        <p:blipFill rotWithShape="1">
          <a:blip r:embed="rId2"/>
          <a:srcRect l="477" r="-427"/>
          <a:stretch/>
        </p:blipFill>
        <p:spPr>
          <a:xfrm>
            <a:off x="1987744" y="1158240"/>
            <a:ext cx="8216505" cy="5423274"/>
          </a:xfrm>
          <a:prstGeom prst="rect">
            <a:avLst/>
          </a:prstGeom>
        </p:spPr>
      </p:pic>
    </p:spTree>
    <p:extLst>
      <p:ext uri="{BB962C8B-B14F-4D97-AF65-F5344CB8AC3E}">
        <p14:creationId xmlns:p14="http://schemas.microsoft.com/office/powerpoint/2010/main" val="220996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2DB5-2FC4-7647-BA99-7B33F5FD4E32}"/>
              </a:ext>
            </a:extLst>
          </p:cNvPr>
          <p:cNvSpPr>
            <a:spLocks noGrp="1"/>
          </p:cNvSpPr>
          <p:nvPr>
            <p:ph type="title"/>
          </p:nvPr>
        </p:nvSpPr>
        <p:spPr>
          <a:xfrm>
            <a:off x="2301239" y="205366"/>
            <a:ext cx="7589519" cy="1115434"/>
          </a:xfrm>
        </p:spPr>
        <p:txBody>
          <a:bodyPr/>
          <a:lstStyle/>
          <a:p>
            <a:r>
              <a:rPr lang="en-US" u="sng" dirty="0"/>
              <a:t>Power BI Dashboard - Summary</a:t>
            </a:r>
          </a:p>
        </p:txBody>
      </p:sp>
      <p:pic>
        <p:nvPicPr>
          <p:cNvPr id="6" name="Picture 5">
            <a:extLst>
              <a:ext uri="{FF2B5EF4-FFF2-40B4-BE49-F238E27FC236}">
                <a16:creationId xmlns:a16="http://schemas.microsoft.com/office/drawing/2014/main" id="{90B045DF-AB13-B32E-9BDE-99FD7B0DA998}"/>
              </a:ext>
            </a:extLst>
          </p:cNvPr>
          <p:cNvPicPr>
            <a:picLocks noChangeAspect="1"/>
          </p:cNvPicPr>
          <p:nvPr/>
        </p:nvPicPr>
        <p:blipFill rotWithShape="1">
          <a:blip r:embed="rId2"/>
          <a:srcRect t="-112" b="94"/>
          <a:stretch/>
        </p:blipFill>
        <p:spPr>
          <a:xfrm>
            <a:off x="890009" y="1280160"/>
            <a:ext cx="10411981" cy="5197205"/>
          </a:xfrm>
          <a:prstGeom prst="rect">
            <a:avLst/>
          </a:prstGeom>
        </p:spPr>
      </p:pic>
    </p:spTree>
    <p:extLst>
      <p:ext uri="{BB962C8B-B14F-4D97-AF65-F5344CB8AC3E}">
        <p14:creationId xmlns:p14="http://schemas.microsoft.com/office/powerpoint/2010/main" val="3406600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2DB5-2FC4-7647-BA99-7B33F5FD4E32}"/>
              </a:ext>
            </a:extLst>
          </p:cNvPr>
          <p:cNvSpPr>
            <a:spLocks noGrp="1"/>
          </p:cNvSpPr>
          <p:nvPr>
            <p:ph type="title"/>
          </p:nvPr>
        </p:nvSpPr>
        <p:spPr>
          <a:xfrm>
            <a:off x="1854197" y="174886"/>
            <a:ext cx="8483600" cy="1115434"/>
          </a:xfrm>
        </p:spPr>
        <p:txBody>
          <a:bodyPr/>
          <a:lstStyle/>
          <a:p>
            <a:r>
              <a:rPr lang="en-US" u="sng" dirty="0"/>
              <a:t>Power BI Dashboard – More Details</a:t>
            </a:r>
          </a:p>
        </p:txBody>
      </p:sp>
      <p:pic>
        <p:nvPicPr>
          <p:cNvPr id="6" name="Picture 5">
            <a:extLst>
              <a:ext uri="{FF2B5EF4-FFF2-40B4-BE49-F238E27FC236}">
                <a16:creationId xmlns:a16="http://schemas.microsoft.com/office/drawing/2014/main" id="{90B045DF-AB13-B32E-9BDE-99FD7B0DA998}"/>
              </a:ext>
            </a:extLst>
          </p:cNvPr>
          <p:cNvPicPr>
            <a:picLocks noChangeAspect="1"/>
          </p:cNvPicPr>
          <p:nvPr/>
        </p:nvPicPr>
        <p:blipFill>
          <a:blip r:embed="rId2"/>
          <a:srcRect l="474" r="474"/>
          <a:stretch/>
        </p:blipFill>
        <p:spPr>
          <a:xfrm>
            <a:off x="890007" y="1209040"/>
            <a:ext cx="10411981" cy="5197205"/>
          </a:xfrm>
          <a:prstGeom prst="rect">
            <a:avLst/>
          </a:prstGeom>
        </p:spPr>
      </p:pic>
    </p:spTree>
    <p:extLst>
      <p:ext uri="{BB962C8B-B14F-4D97-AF65-F5344CB8AC3E}">
        <p14:creationId xmlns:p14="http://schemas.microsoft.com/office/powerpoint/2010/main" val="1146505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2DB5-2FC4-7647-BA99-7B33F5FD4E32}"/>
              </a:ext>
            </a:extLst>
          </p:cNvPr>
          <p:cNvSpPr>
            <a:spLocks noGrp="1"/>
          </p:cNvSpPr>
          <p:nvPr>
            <p:ph type="title"/>
          </p:nvPr>
        </p:nvSpPr>
        <p:spPr>
          <a:xfrm>
            <a:off x="2245359" y="162560"/>
            <a:ext cx="7701279" cy="1115434"/>
          </a:xfrm>
        </p:spPr>
        <p:txBody>
          <a:bodyPr/>
          <a:lstStyle/>
          <a:p>
            <a:r>
              <a:rPr lang="en-US" u="sng" dirty="0"/>
              <a:t>Tableau Dashboard - Summary</a:t>
            </a:r>
          </a:p>
        </p:txBody>
      </p:sp>
      <p:pic>
        <p:nvPicPr>
          <p:cNvPr id="6" name="Picture 5">
            <a:extLst>
              <a:ext uri="{FF2B5EF4-FFF2-40B4-BE49-F238E27FC236}">
                <a16:creationId xmlns:a16="http://schemas.microsoft.com/office/drawing/2014/main" id="{90B045DF-AB13-B32E-9BDE-99FD7B0DA998}"/>
              </a:ext>
            </a:extLst>
          </p:cNvPr>
          <p:cNvPicPr>
            <a:picLocks noChangeAspect="1"/>
          </p:cNvPicPr>
          <p:nvPr/>
        </p:nvPicPr>
        <p:blipFill rotWithShape="1">
          <a:blip r:embed="rId2"/>
          <a:srcRect l="506" t="1795" r="611" b="4599"/>
          <a:stretch/>
        </p:blipFill>
        <p:spPr>
          <a:xfrm>
            <a:off x="1068294" y="1196965"/>
            <a:ext cx="10055411" cy="5354319"/>
          </a:xfrm>
          <a:prstGeom prst="rect">
            <a:avLst/>
          </a:prstGeom>
        </p:spPr>
      </p:pic>
    </p:spTree>
    <p:extLst>
      <p:ext uri="{BB962C8B-B14F-4D97-AF65-F5344CB8AC3E}">
        <p14:creationId xmlns:p14="http://schemas.microsoft.com/office/powerpoint/2010/main" val="136137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2DB5-2FC4-7647-BA99-7B33F5FD4E32}"/>
              </a:ext>
            </a:extLst>
          </p:cNvPr>
          <p:cNvSpPr>
            <a:spLocks noGrp="1"/>
          </p:cNvSpPr>
          <p:nvPr>
            <p:ph type="title"/>
          </p:nvPr>
        </p:nvSpPr>
        <p:spPr>
          <a:xfrm>
            <a:off x="2016759" y="315211"/>
            <a:ext cx="8158479" cy="1115434"/>
          </a:xfrm>
        </p:spPr>
        <p:txBody>
          <a:bodyPr/>
          <a:lstStyle/>
          <a:p>
            <a:r>
              <a:rPr lang="en-US" u="sng" dirty="0"/>
              <a:t>Tableau Dashboard - More Details</a:t>
            </a:r>
          </a:p>
        </p:txBody>
      </p:sp>
      <p:pic>
        <p:nvPicPr>
          <p:cNvPr id="6" name="Picture 5">
            <a:extLst>
              <a:ext uri="{FF2B5EF4-FFF2-40B4-BE49-F238E27FC236}">
                <a16:creationId xmlns:a16="http://schemas.microsoft.com/office/drawing/2014/main" id="{90B045DF-AB13-B32E-9BDE-99FD7B0DA998}"/>
              </a:ext>
            </a:extLst>
          </p:cNvPr>
          <p:cNvPicPr>
            <a:picLocks noChangeAspect="1"/>
          </p:cNvPicPr>
          <p:nvPr/>
        </p:nvPicPr>
        <p:blipFill rotWithShape="1">
          <a:blip r:embed="rId2"/>
          <a:srcRect l="1" r="407"/>
          <a:stretch/>
        </p:blipFill>
        <p:spPr>
          <a:xfrm>
            <a:off x="1272019" y="1310640"/>
            <a:ext cx="9647961" cy="5232149"/>
          </a:xfrm>
          <a:prstGeom prst="rect">
            <a:avLst/>
          </a:prstGeom>
        </p:spPr>
      </p:pic>
    </p:spTree>
    <p:extLst>
      <p:ext uri="{BB962C8B-B14F-4D97-AF65-F5344CB8AC3E}">
        <p14:creationId xmlns:p14="http://schemas.microsoft.com/office/powerpoint/2010/main" val="126458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D283BE-5D69-9C00-EE64-5031609F9534}"/>
              </a:ext>
            </a:extLst>
          </p:cNvPr>
          <p:cNvSpPr>
            <a:spLocks noGrp="1"/>
          </p:cNvSpPr>
          <p:nvPr>
            <p:ph type="body" sz="quarter" idx="27"/>
          </p:nvPr>
        </p:nvSpPr>
        <p:spPr>
          <a:xfrm>
            <a:off x="5689609" y="1883185"/>
            <a:ext cx="2289842" cy="626551"/>
          </a:xfrm>
        </p:spPr>
        <p:txBody>
          <a:bodyPr/>
          <a:lstStyle/>
          <a:p>
            <a:r>
              <a:rPr lang="en-IN" sz="2000" b="1" dirty="0">
                <a:cs typeface="Arial" panose="020B0604020202020204" pitchFamily="34" charset="0"/>
              </a:rPr>
              <a:t>Sahil Tiwari</a:t>
            </a:r>
          </a:p>
        </p:txBody>
      </p:sp>
      <p:sp>
        <p:nvSpPr>
          <p:cNvPr id="7" name="Text Placeholder 6">
            <a:extLst>
              <a:ext uri="{FF2B5EF4-FFF2-40B4-BE49-F238E27FC236}">
                <a16:creationId xmlns:a16="http://schemas.microsoft.com/office/drawing/2014/main" id="{BDF87ECD-6545-FC06-5CB4-542E4AF69E45}"/>
              </a:ext>
            </a:extLst>
          </p:cNvPr>
          <p:cNvSpPr>
            <a:spLocks noGrp="1"/>
          </p:cNvSpPr>
          <p:nvPr>
            <p:ph type="body" sz="quarter" idx="55"/>
          </p:nvPr>
        </p:nvSpPr>
        <p:spPr>
          <a:xfrm>
            <a:off x="8675044" y="2256536"/>
            <a:ext cx="2098039" cy="506399"/>
          </a:xfrm>
        </p:spPr>
        <p:txBody>
          <a:bodyPr/>
          <a:lstStyle/>
          <a:p>
            <a:r>
              <a:rPr lang="en-IN" sz="2000" b="1" dirty="0">
                <a:cs typeface="Arial" panose="020B0604020202020204" pitchFamily="34" charset="0"/>
              </a:rPr>
              <a:t>Akshay </a:t>
            </a:r>
            <a:r>
              <a:rPr lang="en-IN" sz="2000" b="1" dirty="0" err="1">
                <a:cs typeface="Arial" panose="020B0604020202020204" pitchFamily="34" charset="0"/>
              </a:rPr>
              <a:t>Renge</a:t>
            </a:r>
            <a:endParaRPr lang="en-IN" sz="2000" b="1" dirty="0">
              <a:cs typeface="Arial" panose="020B0604020202020204" pitchFamily="34" charset="0"/>
            </a:endParaRPr>
          </a:p>
        </p:txBody>
      </p:sp>
      <p:sp>
        <p:nvSpPr>
          <p:cNvPr id="10" name="Text Placeholder 9">
            <a:extLst>
              <a:ext uri="{FF2B5EF4-FFF2-40B4-BE49-F238E27FC236}">
                <a16:creationId xmlns:a16="http://schemas.microsoft.com/office/drawing/2014/main" id="{94E78264-36F4-5358-38C0-0EEFFA6D61C0}"/>
              </a:ext>
            </a:extLst>
          </p:cNvPr>
          <p:cNvSpPr>
            <a:spLocks noGrp="1"/>
          </p:cNvSpPr>
          <p:nvPr>
            <p:ph type="body" sz="quarter" idx="57"/>
          </p:nvPr>
        </p:nvSpPr>
        <p:spPr>
          <a:xfrm>
            <a:off x="5689609" y="2575231"/>
            <a:ext cx="2193021" cy="617418"/>
          </a:xfrm>
        </p:spPr>
        <p:txBody>
          <a:bodyPr/>
          <a:lstStyle/>
          <a:p>
            <a:r>
              <a:rPr lang="en-IN" sz="2000" b="1" dirty="0">
                <a:cs typeface="Arial" panose="020B0604020202020204" pitchFamily="34" charset="0"/>
              </a:rPr>
              <a:t>Bhavna </a:t>
            </a:r>
            <a:r>
              <a:rPr lang="en-IN" sz="2000" b="1" dirty="0" err="1">
                <a:cs typeface="Arial" panose="020B0604020202020204" pitchFamily="34" charset="0"/>
              </a:rPr>
              <a:t>Kharat</a:t>
            </a:r>
            <a:endParaRPr lang="en-IN" sz="2000" b="1" dirty="0">
              <a:cs typeface="Arial" panose="020B0604020202020204" pitchFamily="34" charset="0"/>
            </a:endParaRPr>
          </a:p>
        </p:txBody>
      </p:sp>
      <p:sp>
        <p:nvSpPr>
          <p:cNvPr id="13" name="Text Placeholder 12">
            <a:extLst>
              <a:ext uri="{FF2B5EF4-FFF2-40B4-BE49-F238E27FC236}">
                <a16:creationId xmlns:a16="http://schemas.microsoft.com/office/drawing/2014/main" id="{D15564DA-CF42-929B-5F6D-DAE9DFA186DA}"/>
              </a:ext>
            </a:extLst>
          </p:cNvPr>
          <p:cNvSpPr>
            <a:spLocks noGrp="1"/>
          </p:cNvSpPr>
          <p:nvPr>
            <p:ph type="body" sz="quarter" idx="59"/>
          </p:nvPr>
        </p:nvSpPr>
        <p:spPr>
          <a:xfrm>
            <a:off x="8675044" y="3503602"/>
            <a:ext cx="2340888" cy="701144"/>
          </a:xfrm>
        </p:spPr>
        <p:txBody>
          <a:bodyPr/>
          <a:lstStyle/>
          <a:p>
            <a:r>
              <a:rPr lang="en-IN" sz="2000" b="1" dirty="0">
                <a:cs typeface="Arial" panose="020B0604020202020204" pitchFamily="34" charset="0"/>
              </a:rPr>
              <a:t>Nikhil Sai </a:t>
            </a:r>
            <a:r>
              <a:rPr lang="en-IN" sz="2000" b="1" dirty="0" err="1">
                <a:cs typeface="Arial" panose="020B0604020202020204" pitchFamily="34" charset="0"/>
              </a:rPr>
              <a:t>Ronagala</a:t>
            </a:r>
            <a:endParaRPr lang="en-IN" sz="2000" b="1" dirty="0">
              <a:cs typeface="Arial" panose="020B0604020202020204" pitchFamily="34" charset="0"/>
            </a:endParaRPr>
          </a:p>
        </p:txBody>
      </p:sp>
      <p:sp>
        <p:nvSpPr>
          <p:cNvPr id="16" name="Text Placeholder 15">
            <a:extLst>
              <a:ext uri="{FF2B5EF4-FFF2-40B4-BE49-F238E27FC236}">
                <a16:creationId xmlns:a16="http://schemas.microsoft.com/office/drawing/2014/main" id="{39AC8F7F-4B1C-3871-8718-55B84BDF9BA0}"/>
              </a:ext>
            </a:extLst>
          </p:cNvPr>
          <p:cNvSpPr>
            <a:spLocks noGrp="1"/>
          </p:cNvSpPr>
          <p:nvPr>
            <p:ph type="body" sz="quarter" idx="61"/>
          </p:nvPr>
        </p:nvSpPr>
        <p:spPr>
          <a:xfrm>
            <a:off x="5689609" y="4152191"/>
            <a:ext cx="2985435" cy="506399"/>
          </a:xfrm>
        </p:spPr>
        <p:txBody>
          <a:bodyPr/>
          <a:lstStyle/>
          <a:p>
            <a:r>
              <a:rPr lang="en-IN" sz="1800" b="1" dirty="0" err="1">
                <a:cs typeface="Arial" panose="020B0604020202020204" pitchFamily="34" charset="0"/>
              </a:rPr>
              <a:t>Darsi</a:t>
            </a:r>
            <a:r>
              <a:rPr lang="en-IN" sz="1800" b="1" dirty="0">
                <a:cs typeface="Arial" panose="020B0604020202020204" pitchFamily="34" charset="0"/>
              </a:rPr>
              <a:t> Venkata Rama Murthy</a:t>
            </a:r>
          </a:p>
        </p:txBody>
      </p:sp>
      <p:sp>
        <p:nvSpPr>
          <p:cNvPr id="19" name="Text Placeholder 18">
            <a:extLst>
              <a:ext uri="{FF2B5EF4-FFF2-40B4-BE49-F238E27FC236}">
                <a16:creationId xmlns:a16="http://schemas.microsoft.com/office/drawing/2014/main" id="{627904A0-529C-1E02-FBA4-342624DAE556}"/>
              </a:ext>
            </a:extLst>
          </p:cNvPr>
          <p:cNvSpPr>
            <a:spLocks noGrp="1"/>
          </p:cNvSpPr>
          <p:nvPr>
            <p:ph type="body" sz="quarter" idx="63"/>
          </p:nvPr>
        </p:nvSpPr>
        <p:spPr>
          <a:xfrm>
            <a:off x="8675044" y="2943512"/>
            <a:ext cx="2098039" cy="506399"/>
          </a:xfrm>
        </p:spPr>
        <p:txBody>
          <a:bodyPr/>
          <a:lstStyle/>
          <a:p>
            <a:r>
              <a:rPr lang="en-IN" sz="2000" b="1" dirty="0">
                <a:cs typeface="Arial" panose="020B0604020202020204" pitchFamily="34" charset="0"/>
              </a:rPr>
              <a:t>Jishnu Raj P R</a:t>
            </a:r>
          </a:p>
        </p:txBody>
      </p:sp>
      <p:sp>
        <p:nvSpPr>
          <p:cNvPr id="22" name="Text Placeholder 21">
            <a:extLst>
              <a:ext uri="{FF2B5EF4-FFF2-40B4-BE49-F238E27FC236}">
                <a16:creationId xmlns:a16="http://schemas.microsoft.com/office/drawing/2014/main" id="{A73C5407-2A52-2497-3809-CC0466D044E3}"/>
              </a:ext>
            </a:extLst>
          </p:cNvPr>
          <p:cNvSpPr>
            <a:spLocks noGrp="1"/>
          </p:cNvSpPr>
          <p:nvPr>
            <p:ph type="body" sz="quarter" idx="65"/>
          </p:nvPr>
        </p:nvSpPr>
        <p:spPr>
          <a:xfrm>
            <a:off x="5689609" y="3419220"/>
            <a:ext cx="2692137" cy="506399"/>
          </a:xfrm>
        </p:spPr>
        <p:txBody>
          <a:bodyPr/>
          <a:lstStyle/>
          <a:p>
            <a:r>
              <a:rPr lang="en-IN" sz="2000" b="1" dirty="0">
                <a:cs typeface="Arial" panose="020B0604020202020204" pitchFamily="34" charset="0"/>
              </a:rPr>
              <a:t>Pallavi Waghmare</a:t>
            </a:r>
          </a:p>
        </p:txBody>
      </p:sp>
      <p:pic>
        <p:nvPicPr>
          <p:cNvPr id="29" name="Picture 28">
            <a:extLst>
              <a:ext uri="{FF2B5EF4-FFF2-40B4-BE49-F238E27FC236}">
                <a16:creationId xmlns:a16="http://schemas.microsoft.com/office/drawing/2014/main" id="{EEC5509C-26FD-913A-2F2E-69DA0D84FF90}"/>
              </a:ext>
            </a:extLst>
          </p:cNvPr>
          <p:cNvPicPr>
            <a:picLocks noChangeAspect="1"/>
          </p:cNvPicPr>
          <p:nvPr/>
        </p:nvPicPr>
        <p:blipFill>
          <a:blip r:embed="rId2"/>
          <a:stretch>
            <a:fillRect/>
          </a:stretch>
        </p:blipFill>
        <p:spPr>
          <a:xfrm>
            <a:off x="155276" y="1243956"/>
            <a:ext cx="5703733" cy="3897387"/>
          </a:xfrm>
          <a:prstGeom prst="rect">
            <a:avLst/>
          </a:prstGeom>
        </p:spPr>
      </p:pic>
      <p:sp>
        <p:nvSpPr>
          <p:cNvPr id="33" name="TextBox 32">
            <a:extLst>
              <a:ext uri="{FF2B5EF4-FFF2-40B4-BE49-F238E27FC236}">
                <a16:creationId xmlns:a16="http://schemas.microsoft.com/office/drawing/2014/main" id="{D84608EC-1709-574E-3474-3B47D3801B75}"/>
              </a:ext>
            </a:extLst>
          </p:cNvPr>
          <p:cNvSpPr txBox="1"/>
          <p:nvPr/>
        </p:nvSpPr>
        <p:spPr>
          <a:xfrm>
            <a:off x="5924709" y="1093633"/>
            <a:ext cx="4914074" cy="769441"/>
          </a:xfrm>
          <a:prstGeom prst="rect">
            <a:avLst/>
          </a:prstGeom>
          <a:noFill/>
        </p:spPr>
        <p:txBody>
          <a:bodyPr wrap="square">
            <a:spAutoFit/>
          </a:bodyPr>
          <a:lstStyle/>
          <a:p>
            <a:r>
              <a:rPr kumimoji="0" lang="en-US" sz="4400" b="1" i="0" u="none" strike="noStrike" kern="1200" cap="none" spc="0" normalizeH="0" baseline="0" noProof="0" dirty="0">
                <a:ln>
                  <a:noFill/>
                </a:ln>
                <a:solidFill>
                  <a:srgbClr val="0070C0"/>
                </a:solidFill>
                <a:effectLst/>
                <a:uLnTx/>
                <a:uFillTx/>
                <a:latin typeface="Posterama Text Black"/>
                <a:ea typeface="+mj-ea"/>
                <a:cs typeface="+mj-cs"/>
              </a:rPr>
              <a:t>Group Members-</a:t>
            </a:r>
            <a:endParaRPr lang="en-US" dirty="0">
              <a:solidFill>
                <a:srgbClr val="0070C0"/>
              </a:solidFill>
            </a:endParaRPr>
          </a:p>
        </p:txBody>
      </p:sp>
    </p:spTree>
    <p:extLst>
      <p:ext uri="{BB962C8B-B14F-4D97-AF65-F5344CB8AC3E}">
        <p14:creationId xmlns:p14="http://schemas.microsoft.com/office/powerpoint/2010/main" val="4069601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530187" y="2996006"/>
            <a:ext cx="5055698" cy="751727"/>
          </a:xfrm>
        </p:spPr>
        <p:txBody>
          <a:bodyPr/>
          <a:lstStyle/>
          <a:p>
            <a:r>
              <a:rPr lang="en-US" sz="5400" dirty="0"/>
              <a:t>Thank you</a:t>
            </a:r>
          </a:p>
        </p:txBody>
      </p:sp>
      <p:sp>
        <p:nvSpPr>
          <p:cNvPr id="11" name="Freeform: Shape 10">
            <a:extLst>
              <a:ext uri="{FF2B5EF4-FFF2-40B4-BE49-F238E27FC236}">
                <a16:creationId xmlns:a16="http://schemas.microsoft.com/office/drawing/2014/main" id="{A074536B-2687-C720-2182-D9170EF68C21}"/>
              </a:ext>
              <a:ext uri="{C183D7F6-B498-43B3-948B-1728B52AA6E4}">
                <adec:decorative xmlns:adec="http://schemas.microsoft.com/office/drawing/2017/decorative" val="1"/>
              </a:ext>
            </a:extLst>
          </p:cNvPr>
          <p:cNvSpPr/>
          <p:nvPr/>
        </p:nvSpPr>
        <p:spPr>
          <a:xfrm rot="5400000">
            <a:off x="523849" y="2421853"/>
            <a:ext cx="1261872" cy="138988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263E5A"/>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70C0"/>
              </a:solidFill>
              <a:effectLst/>
              <a:uLnTx/>
              <a:uFillTx/>
              <a:latin typeface="Posterama Text SemiBold"/>
              <a:ea typeface="+mn-ea"/>
              <a:cs typeface="+mn-cs"/>
            </a:endParaRPr>
          </a:p>
        </p:txBody>
      </p:sp>
      <p:sp>
        <p:nvSpPr>
          <p:cNvPr id="12" name="Freeform: Shape 11">
            <a:extLst>
              <a:ext uri="{FF2B5EF4-FFF2-40B4-BE49-F238E27FC236}">
                <a16:creationId xmlns:a16="http://schemas.microsoft.com/office/drawing/2014/main" id="{B31D5A2E-8693-8326-4224-F0503BDF702D}"/>
              </a:ext>
              <a:ext uri="{C183D7F6-B498-43B3-948B-1728B52AA6E4}">
                <adec:decorative xmlns:adec="http://schemas.microsoft.com/office/drawing/2017/decorative" val="1"/>
              </a:ext>
            </a:extLst>
          </p:cNvPr>
          <p:cNvSpPr/>
          <p:nvPr/>
        </p:nvSpPr>
        <p:spPr>
          <a:xfrm rot="5400000">
            <a:off x="2876730" y="2416309"/>
            <a:ext cx="1261872" cy="143548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50000"/>
              <a:lumOff val="5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7030A0"/>
              </a:solidFill>
              <a:effectLst/>
              <a:uLnTx/>
              <a:uFillTx/>
              <a:latin typeface="Posterama Text SemiBold"/>
              <a:ea typeface="+mn-ea"/>
              <a:cs typeface="+mn-cs"/>
            </a:endParaRPr>
          </a:p>
        </p:txBody>
      </p:sp>
      <p:sp>
        <p:nvSpPr>
          <p:cNvPr id="13" name="Freeform: Shape 12">
            <a:extLst>
              <a:ext uri="{FF2B5EF4-FFF2-40B4-BE49-F238E27FC236}">
                <a16:creationId xmlns:a16="http://schemas.microsoft.com/office/drawing/2014/main" id="{7DC68291-3B14-4F7E-5FA1-F3B99CE103A3}"/>
              </a:ext>
              <a:ext uri="{C183D7F6-B498-43B3-948B-1728B52AA6E4}">
                <adec:decorative xmlns:adec="http://schemas.microsoft.com/office/drawing/2017/decorative" val="1"/>
              </a:ext>
            </a:extLst>
          </p:cNvPr>
          <p:cNvSpPr/>
          <p:nvPr/>
        </p:nvSpPr>
        <p:spPr>
          <a:xfrm rot="5400000">
            <a:off x="5201391" y="5168881"/>
            <a:ext cx="1331591" cy="145101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75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70C0"/>
              </a:solidFill>
              <a:effectLst/>
              <a:uLnTx/>
              <a:uFillTx/>
              <a:latin typeface="Posterama Text SemiBold"/>
              <a:ea typeface="+mn-ea"/>
              <a:cs typeface="+mn-cs"/>
            </a:endParaRPr>
          </a:p>
        </p:txBody>
      </p:sp>
      <p:sp>
        <p:nvSpPr>
          <p:cNvPr id="19" name="Freeform: Shape 18">
            <a:extLst>
              <a:ext uri="{FF2B5EF4-FFF2-40B4-BE49-F238E27FC236}">
                <a16:creationId xmlns:a16="http://schemas.microsoft.com/office/drawing/2014/main" id="{19047635-C17D-707B-D59F-0D0D7A43EC77}"/>
              </a:ext>
              <a:ext uri="{C183D7F6-B498-43B3-948B-1728B52AA6E4}">
                <adec:decorative xmlns:adec="http://schemas.microsoft.com/office/drawing/2017/decorative" val="1"/>
              </a:ext>
            </a:extLst>
          </p:cNvPr>
          <p:cNvSpPr/>
          <p:nvPr/>
        </p:nvSpPr>
        <p:spPr>
          <a:xfrm rot="5400000">
            <a:off x="4019673" y="3113238"/>
            <a:ext cx="1331592" cy="14510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70C0"/>
              </a:solidFill>
              <a:effectLst/>
              <a:uLnTx/>
              <a:uFillTx/>
              <a:latin typeface="Posterama Text SemiBold"/>
              <a:ea typeface="+mn-ea"/>
              <a:cs typeface="+mn-cs"/>
            </a:endParaRP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486692" y="3090490"/>
            <a:ext cx="4253399" cy="1740114"/>
          </a:xfrm>
        </p:spPr>
        <p:txBody>
          <a:bodyPr/>
          <a:lstStyle/>
          <a:p>
            <a:r>
              <a:rPr lang="en-US" altLang="zh-CN" sz="4800" u="sng" dirty="0"/>
              <a:t>Agenda</a:t>
            </a:r>
            <a:endParaRPr lang="en-US" sz="4800" u="sng"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2000"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lvl="0"/>
            <a:r>
              <a:rPr lang="en-IN" sz="1600" dirty="0"/>
              <a:t>All KPI’s Analysis &amp; Recommendation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lvl="0"/>
            <a:r>
              <a:rPr lang="en-IN" dirty="0"/>
              <a:t>What We Learn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lvl="0"/>
            <a:r>
              <a:rPr lang="en-IN" sz="2000" dirty="0"/>
              <a:t>Challenges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lvl="0"/>
            <a:r>
              <a:rPr lang="en-IN" dirty="0"/>
              <a:t>Dashboard Screenshots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820125" y="1648323"/>
            <a:ext cx="5117162" cy="1325563"/>
          </a:xfrm>
        </p:spPr>
        <p:txBody>
          <a:bodyPr/>
          <a:lstStyle/>
          <a:p>
            <a:r>
              <a:rPr lang="en-US" altLang="zh-CN" u="sng" dirty="0"/>
              <a:t>Introduction</a:t>
            </a:r>
            <a:endParaRPr lang="en-US"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0948" y="2725951"/>
            <a:ext cx="4511000" cy="2337759"/>
          </a:xfrm>
        </p:spPr>
        <p:txBody>
          <a:bodyPr/>
          <a:lstStyle/>
          <a:p>
            <a:pPr marL="285750" indent="-285750">
              <a:buFont typeface="Wingdings" panose="05000000000000000000" pitchFamily="2" charset="2"/>
              <a:buChar char="§"/>
            </a:pPr>
            <a:r>
              <a:rPr lang="en-US" sz="1800" dirty="0"/>
              <a:t>To make create clear charts and graphs that not only tackled the specific KPIs given but also made it simple for everyone to grasp how the company was doing.</a:t>
            </a:r>
          </a:p>
          <a:p>
            <a:pPr marL="285750" indent="-285750">
              <a:buFont typeface="Wingdings" panose="05000000000000000000" pitchFamily="2" charset="2"/>
              <a:buChar char="§"/>
            </a:pPr>
            <a:r>
              <a:rPr lang="en-US" sz="1800" dirty="0"/>
              <a:t>This objective pushed me to enhance my data analysis skills and communicate insights visually, helping to make better-informed decisions based on the data.</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757346"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
        <p:nvSpPr>
          <p:cNvPr id="4" name="Hexagon 3">
            <a:extLst>
              <a:ext uri="{FF2B5EF4-FFF2-40B4-BE49-F238E27FC236}">
                <a16:creationId xmlns:a16="http://schemas.microsoft.com/office/drawing/2014/main" id="{21897548-3C6A-A0C7-D3F0-D53C5AA57BAD}"/>
              </a:ext>
            </a:extLst>
          </p:cNvPr>
          <p:cNvSpPr/>
          <p:nvPr/>
        </p:nvSpPr>
        <p:spPr>
          <a:xfrm rot="16200000">
            <a:off x="6722994" y="1173500"/>
            <a:ext cx="5117162" cy="4511000"/>
          </a:xfrm>
          <a:prstGeom prst="hexagon">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65C3DE-495D-6AB7-1283-C10EB9DB1C69}"/>
              </a:ext>
            </a:extLst>
          </p:cNvPr>
          <p:cNvPicPr>
            <a:picLocks noChangeAspect="1"/>
          </p:cNvPicPr>
          <p:nvPr/>
        </p:nvPicPr>
        <p:blipFill>
          <a:blip r:embed="rId3"/>
          <a:stretch>
            <a:fillRect/>
          </a:stretch>
        </p:blipFill>
        <p:spPr>
          <a:xfrm>
            <a:off x="7069207" y="1587169"/>
            <a:ext cx="4511000" cy="3291959"/>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78569" y="430456"/>
            <a:ext cx="10515600" cy="1115434"/>
          </a:xfrm>
        </p:spPr>
        <p:txBody>
          <a:bodyPr/>
          <a:lstStyle/>
          <a:p>
            <a:r>
              <a:rPr lang="en-IN" dirty="0"/>
              <a:t>KPI -1 Year wise loan amount stat-</a:t>
            </a:r>
            <a:endParaRPr lang="en-US" dirty="0"/>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C810CC99-31F9-E290-C871-5E1F978982B9}"/>
              </a:ext>
            </a:extLst>
          </p:cNvPr>
          <p:cNvSpPr txBox="1"/>
          <p:nvPr/>
        </p:nvSpPr>
        <p:spPr>
          <a:xfrm>
            <a:off x="509472" y="1622510"/>
            <a:ext cx="6094562" cy="4247317"/>
          </a:xfrm>
          <a:prstGeom prst="rect">
            <a:avLst/>
          </a:prstGeom>
          <a:noFill/>
        </p:spPr>
        <p:txBody>
          <a:bodyPr wrap="square">
            <a:spAutoFit/>
          </a:bodyPr>
          <a:lstStyle/>
          <a:p>
            <a:pPr marL="285750" indent="-285750">
              <a:buFont typeface="Wingdings" panose="05000000000000000000" pitchFamily="2" charset="2"/>
              <a:buChar char="§"/>
            </a:pPr>
            <a:r>
              <a:rPr lang="en-IN" sz="1800" dirty="0">
                <a:solidFill>
                  <a:schemeClr val="bg1"/>
                </a:solidFill>
              </a:rPr>
              <a:t>The data reveals a significant upward trend in loan amounts. Starting at $2 million in 2007, the figures steadily climbed to $261 million, suggesting a year-over-year increase in customer borrowing.</a:t>
            </a:r>
          </a:p>
          <a:p>
            <a:pPr marL="285750" indent="-285750">
              <a:buFont typeface="Wingdings" panose="05000000000000000000" pitchFamily="2" charset="2"/>
              <a:buChar char="§"/>
            </a:pPr>
            <a:r>
              <a:rPr lang="en-IN" sz="1800" dirty="0">
                <a:solidFill>
                  <a:schemeClr val="bg1"/>
                </a:solidFill>
              </a:rPr>
              <a:t>Banks can employ several strategies to increase loan volume.</a:t>
            </a:r>
          </a:p>
          <a:p>
            <a:pPr marL="36900"/>
            <a:endParaRPr lang="en-IN" sz="1800" dirty="0">
              <a:solidFill>
                <a:schemeClr val="bg1"/>
              </a:solidFill>
            </a:endParaRPr>
          </a:p>
          <a:p>
            <a:pPr marL="36900"/>
            <a:r>
              <a:rPr lang="en-IN" sz="1800" dirty="0">
                <a:solidFill>
                  <a:schemeClr val="bg1"/>
                </a:solidFill>
              </a:rPr>
              <a:t>     </a:t>
            </a:r>
            <a:r>
              <a:rPr lang="en-IN" sz="1800" u="sng" dirty="0">
                <a:solidFill>
                  <a:schemeClr val="bg1"/>
                </a:solidFill>
              </a:rPr>
              <a:t>Attract More Deposits:</a:t>
            </a:r>
          </a:p>
          <a:p>
            <a:pPr marL="322650" indent="-285750">
              <a:buFont typeface="Wingdings" panose="05000000000000000000" pitchFamily="2" charset="2"/>
              <a:buChar char="§"/>
            </a:pPr>
            <a:r>
              <a:rPr lang="en-IN" sz="1800" dirty="0">
                <a:solidFill>
                  <a:schemeClr val="bg1"/>
                </a:solidFill>
              </a:rPr>
              <a:t>Competitive Rates: Offer attractive interest rates on savings accounts to incentivize customers to park their money with the bank, creating more funds for lending.</a:t>
            </a:r>
          </a:p>
          <a:p>
            <a:pPr marL="322650" indent="-285750">
              <a:buFont typeface="Wingdings" panose="05000000000000000000" pitchFamily="2" charset="2"/>
              <a:buChar char="§"/>
            </a:pPr>
            <a:r>
              <a:rPr lang="en-IN" sz="1800" dirty="0">
                <a:solidFill>
                  <a:schemeClr val="bg1"/>
                </a:solidFill>
              </a:rPr>
              <a:t>Targeted Products: Develop new deposit accounts tailored to specific demographics or needs, attracting a wider customer base.</a:t>
            </a:r>
          </a:p>
          <a:p>
            <a:pPr marL="285750" indent="-285750">
              <a:buFont typeface="Wingdings" panose="05000000000000000000" pitchFamily="2" charset="2"/>
              <a:buChar char="§"/>
            </a:pPr>
            <a:endParaRPr lang="en-IN" sz="1800" dirty="0">
              <a:solidFill>
                <a:schemeClr val="bg1"/>
              </a:solidFill>
            </a:endParaRPr>
          </a:p>
        </p:txBody>
      </p:sp>
      <p:pic>
        <p:nvPicPr>
          <p:cNvPr id="17" name="Picture 16">
            <a:extLst>
              <a:ext uri="{FF2B5EF4-FFF2-40B4-BE49-F238E27FC236}">
                <a16:creationId xmlns:a16="http://schemas.microsoft.com/office/drawing/2014/main" id="{DAC32F72-58A7-D729-E27C-5606E9A7AB9D}"/>
              </a:ext>
            </a:extLst>
          </p:cNvPr>
          <p:cNvPicPr>
            <a:picLocks noChangeAspect="1"/>
          </p:cNvPicPr>
          <p:nvPr/>
        </p:nvPicPr>
        <p:blipFill>
          <a:blip r:embed="rId3"/>
          <a:stretch>
            <a:fillRect/>
          </a:stretch>
        </p:blipFill>
        <p:spPr>
          <a:xfrm>
            <a:off x="6794534" y="1622510"/>
            <a:ext cx="5182823" cy="3858254"/>
          </a:xfrm>
          <a:prstGeom prst="rect">
            <a:avLst/>
          </a:prstGeom>
        </p:spPr>
      </p:pic>
    </p:spTree>
    <p:extLst>
      <p:ext uri="{BB962C8B-B14F-4D97-AF65-F5344CB8AC3E}">
        <p14:creationId xmlns:p14="http://schemas.microsoft.com/office/powerpoint/2010/main" val="164028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54744" y="430456"/>
            <a:ext cx="10515600" cy="1115434"/>
          </a:xfrm>
        </p:spPr>
        <p:txBody>
          <a:bodyPr/>
          <a:lstStyle/>
          <a:p>
            <a:r>
              <a:rPr lang="en-IN" dirty="0"/>
              <a:t>KPI-2 grade &amp; sub-grade wise </a:t>
            </a:r>
            <a:r>
              <a:rPr lang="en-IN" dirty="0" err="1"/>
              <a:t>revol_bal</a:t>
            </a:r>
            <a:r>
              <a:rPr lang="en-IN" dirty="0"/>
              <a:t>-</a:t>
            </a:r>
            <a:endParaRPr lang="en-US" dirty="0"/>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C810CC99-31F9-E290-C871-5E1F978982B9}"/>
              </a:ext>
            </a:extLst>
          </p:cNvPr>
          <p:cNvSpPr txBox="1"/>
          <p:nvPr/>
        </p:nvSpPr>
        <p:spPr>
          <a:xfrm>
            <a:off x="304800" y="1545890"/>
            <a:ext cx="6829425" cy="4801314"/>
          </a:xfrm>
          <a:prstGeom prst="rect">
            <a:avLst/>
          </a:prstGeom>
          <a:noFill/>
        </p:spPr>
        <p:txBody>
          <a:bodyPr wrap="square">
            <a:spAutoFit/>
          </a:bodyPr>
          <a:lstStyle/>
          <a:p>
            <a:pPr marL="322650" indent="-285750">
              <a:buFont typeface="Wingdings" panose="05000000000000000000" pitchFamily="2" charset="2"/>
              <a:buChar char="§"/>
            </a:pPr>
            <a:r>
              <a:rPr lang="en-IN" sz="1800" dirty="0">
                <a:solidFill>
                  <a:schemeClr val="bg1"/>
                </a:solidFill>
                <a:latin typeface="Calisto MT" panose="02040603050505030304" pitchFamily="18" charset="77"/>
              </a:rPr>
              <a:t>Our data reveals a trend where Grade B customers hold the highest revolving balances on their credit cards compared to other grades. Conversely, Grade G customers have the lowest balances.</a:t>
            </a:r>
          </a:p>
          <a:p>
            <a:pPr marL="322650" indent="-285750">
              <a:buFont typeface="Wingdings" panose="05000000000000000000" pitchFamily="2" charset="2"/>
              <a:buChar char="§"/>
            </a:pPr>
            <a:endParaRPr lang="en-IN" sz="1800" dirty="0">
              <a:solidFill>
                <a:schemeClr val="bg1"/>
              </a:solidFill>
              <a:latin typeface="Calisto MT" panose="02040603050505030304" pitchFamily="18" charset="77"/>
            </a:endParaRPr>
          </a:p>
          <a:p>
            <a:pPr marL="322650" indent="-285750">
              <a:buFont typeface="Wingdings" panose="05000000000000000000" pitchFamily="2" charset="2"/>
              <a:buChar char="§"/>
            </a:pPr>
            <a:r>
              <a:rPr lang="en-IN" sz="1800" dirty="0">
                <a:solidFill>
                  <a:schemeClr val="bg1"/>
                </a:solidFill>
                <a:latin typeface="Calisto MT" panose="02040603050505030304" pitchFamily="18" charset="77"/>
              </a:rPr>
              <a:t>This pattern seems to correlate with annual income. We see that Grade B customers typically have higher annual incomes, especially for those with over ten years of employment. As income rises, the debt-to-income ratio tends to decrease. This likely explains why more Grade B customers have taken out revolving credit compared to other grades.</a:t>
            </a:r>
          </a:p>
          <a:p>
            <a:pPr marL="322650" indent="-285750">
              <a:buFont typeface="Wingdings" panose="05000000000000000000" pitchFamily="2" charset="2"/>
              <a:buChar char="§"/>
            </a:pPr>
            <a:endParaRPr lang="en-IN" sz="1800" dirty="0">
              <a:solidFill>
                <a:schemeClr val="bg1"/>
              </a:solidFill>
              <a:latin typeface="Calisto MT" panose="02040603050505030304" pitchFamily="18" charset="77"/>
            </a:endParaRPr>
          </a:p>
          <a:p>
            <a:pPr marL="322650" indent="-285750">
              <a:buFont typeface="Wingdings" panose="05000000000000000000" pitchFamily="2" charset="2"/>
              <a:buChar char="§"/>
            </a:pPr>
            <a:r>
              <a:rPr lang="en-IN" sz="1800" dirty="0">
                <a:solidFill>
                  <a:schemeClr val="bg1"/>
                </a:solidFill>
                <a:latin typeface="Calisto MT" panose="02040603050505030304" pitchFamily="18" charset="77"/>
              </a:rPr>
              <a:t>In simpler terms, customers with higher incomes (like Grade B) tend to have more credit available to them (higher revolving balances) due to a lower debt burden. This trend seems to continue for other grades, with a descending order of revolving balances from B to G, mirroring the income levels.</a:t>
            </a:r>
          </a:p>
        </p:txBody>
      </p:sp>
      <p:pic>
        <p:nvPicPr>
          <p:cNvPr id="3" name="Picture 2">
            <a:extLst>
              <a:ext uri="{FF2B5EF4-FFF2-40B4-BE49-F238E27FC236}">
                <a16:creationId xmlns:a16="http://schemas.microsoft.com/office/drawing/2014/main" id="{A7FE7EF7-70AA-2AA8-A7A4-7DFE218D10E2}"/>
              </a:ext>
            </a:extLst>
          </p:cNvPr>
          <p:cNvPicPr>
            <a:picLocks noChangeAspect="1"/>
          </p:cNvPicPr>
          <p:nvPr/>
        </p:nvPicPr>
        <p:blipFill>
          <a:blip r:embed="rId3"/>
          <a:srcRect/>
          <a:stretch/>
        </p:blipFill>
        <p:spPr>
          <a:xfrm>
            <a:off x="7021903" y="1878505"/>
            <a:ext cx="5020573" cy="3582017"/>
          </a:xfrm>
          <a:prstGeom prst="rect">
            <a:avLst/>
          </a:prstGeom>
        </p:spPr>
      </p:pic>
    </p:spTree>
    <p:extLst>
      <p:ext uri="{BB962C8B-B14F-4D97-AF65-F5344CB8AC3E}">
        <p14:creationId xmlns:p14="http://schemas.microsoft.com/office/powerpoint/2010/main" val="2428934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0460" y="434106"/>
            <a:ext cx="11737676" cy="1115434"/>
          </a:xfrm>
        </p:spPr>
        <p:txBody>
          <a:bodyPr/>
          <a:lstStyle/>
          <a:p>
            <a:r>
              <a:rPr lang="en-IN" sz="3800" dirty="0"/>
              <a:t>KPI-3 total payment for verified VS non verified status-</a:t>
            </a:r>
            <a:endParaRPr lang="en-US" sz="3800" dirty="0"/>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C810CC99-31F9-E290-C871-5E1F978982B9}"/>
              </a:ext>
            </a:extLst>
          </p:cNvPr>
          <p:cNvSpPr txBox="1"/>
          <p:nvPr/>
        </p:nvSpPr>
        <p:spPr>
          <a:xfrm>
            <a:off x="520460" y="1997839"/>
            <a:ext cx="4871052" cy="2862322"/>
          </a:xfrm>
          <a:prstGeom prst="rect">
            <a:avLst/>
          </a:prstGeom>
          <a:noFill/>
        </p:spPr>
        <p:txBody>
          <a:bodyPr wrap="square">
            <a:spAutoFit/>
          </a:bodyPr>
          <a:lstStyle/>
          <a:p>
            <a:pPr marL="379800" indent="-342900">
              <a:buFont typeface="Wingdings" panose="05000000000000000000" pitchFamily="2" charset="2"/>
              <a:buChar char="§"/>
            </a:pPr>
            <a:r>
              <a:rPr lang="en-IN" sz="2000" dirty="0">
                <a:solidFill>
                  <a:schemeClr val="bg1"/>
                </a:solidFill>
              </a:rPr>
              <a:t>Looking at the pie chart, we can see that verified loans contribute the majority (68.02%) of the total payment amount. Unverified loans, on the other hand, represent a smaller portion (31.98%). This highlights the importance of a robust loan verification process to ensure timely and complete payments.</a:t>
            </a:r>
          </a:p>
        </p:txBody>
      </p:sp>
      <p:pic>
        <p:nvPicPr>
          <p:cNvPr id="3" name="Picture 2">
            <a:extLst>
              <a:ext uri="{FF2B5EF4-FFF2-40B4-BE49-F238E27FC236}">
                <a16:creationId xmlns:a16="http://schemas.microsoft.com/office/drawing/2014/main" id="{A7FE7EF7-70AA-2AA8-A7A4-7DFE218D10E2}"/>
              </a:ext>
            </a:extLst>
          </p:cNvPr>
          <p:cNvPicPr>
            <a:picLocks noChangeAspect="1"/>
          </p:cNvPicPr>
          <p:nvPr/>
        </p:nvPicPr>
        <p:blipFill rotWithShape="1">
          <a:blip r:embed="rId3"/>
          <a:srcRect l="1194"/>
          <a:stretch/>
        </p:blipFill>
        <p:spPr>
          <a:xfrm>
            <a:off x="5469146" y="1653454"/>
            <a:ext cx="6426681" cy="4423792"/>
          </a:xfrm>
          <a:prstGeom prst="rect">
            <a:avLst/>
          </a:prstGeom>
        </p:spPr>
      </p:pic>
    </p:spTree>
    <p:extLst>
      <p:ext uri="{BB962C8B-B14F-4D97-AF65-F5344CB8AC3E}">
        <p14:creationId xmlns:p14="http://schemas.microsoft.com/office/powerpoint/2010/main" val="6466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0460" y="434106"/>
            <a:ext cx="11737676" cy="1115434"/>
          </a:xfrm>
        </p:spPr>
        <p:txBody>
          <a:bodyPr/>
          <a:lstStyle/>
          <a:p>
            <a:r>
              <a:rPr lang="en-IN" sz="4000" dirty="0"/>
              <a:t>KPI-4 state wise &amp; month wise loan status-</a:t>
            </a:r>
            <a:endParaRPr lang="en-US" sz="4000" dirty="0"/>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C810CC99-31F9-E290-C871-5E1F978982B9}"/>
              </a:ext>
            </a:extLst>
          </p:cNvPr>
          <p:cNvSpPr txBox="1"/>
          <p:nvPr/>
        </p:nvSpPr>
        <p:spPr>
          <a:xfrm>
            <a:off x="520459" y="1549540"/>
            <a:ext cx="5112591" cy="5016758"/>
          </a:xfrm>
          <a:prstGeom prst="rect">
            <a:avLst/>
          </a:prstGeom>
          <a:noFill/>
        </p:spPr>
        <p:txBody>
          <a:bodyPr wrap="square">
            <a:spAutoFit/>
          </a:bodyPr>
          <a:lstStyle/>
          <a:p>
            <a:r>
              <a:rPr lang="en-IN" sz="2000" b="1" u="sng" dirty="0">
                <a:solidFill>
                  <a:schemeClr val="bg1"/>
                </a:solidFill>
              </a:rPr>
              <a:t>Loan Status Distribution by State</a:t>
            </a:r>
          </a:p>
          <a:p>
            <a:pPr marL="379800" indent="-342900">
              <a:buFont typeface="Arial" panose="020B0604020202020204" pitchFamily="34" charset="0"/>
              <a:buChar char="•"/>
            </a:pPr>
            <a:r>
              <a:rPr lang="en-IN" sz="2000" dirty="0">
                <a:solidFill>
                  <a:schemeClr val="bg1"/>
                </a:solidFill>
              </a:rPr>
              <a:t>The graph reveals interesting insights into loan activity across different US states. California stands out with the highest number of loans exceeding 5,000 on the specified credit pull date.</a:t>
            </a:r>
          </a:p>
          <a:p>
            <a:pPr marL="379800" indent="-342900">
              <a:buFont typeface="Arial" panose="020B0604020202020204" pitchFamily="34" charset="0"/>
              <a:buChar char="•"/>
            </a:pPr>
            <a:endParaRPr lang="en-IN" sz="2000" dirty="0">
              <a:solidFill>
                <a:schemeClr val="bg1"/>
              </a:solidFill>
            </a:endParaRPr>
          </a:p>
          <a:p>
            <a:r>
              <a:rPr lang="en-IN" sz="2000" b="1" u="sng" dirty="0">
                <a:solidFill>
                  <a:schemeClr val="bg1"/>
                </a:solidFill>
              </a:rPr>
              <a:t>Focus on Repayment Rates:</a:t>
            </a:r>
          </a:p>
          <a:p>
            <a:pPr marL="379800" indent="-342900">
              <a:buFont typeface="Arial" panose="020B0604020202020204" pitchFamily="34" charset="0"/>
              <a:buChar char="•"/>
            </a:pPr>
            <a:r>
              <a:rPr lang="en-IN" sz="2000" dirty="0">
                <a:solidFill>
                  <a:schemeClr val="bg1"/>
                </a:solidFill>
              </a:rPr>
              <a:t>Encouragingly, the data also indicates a high repayment rate across all states. Approximately 97% of bank customers have a "fully paid" status for their loans. This suggests responsible borrowing </a:t>
            </a:r>
            <a:r>
              <a:rPr lang="en-IN" sz="2000" dirty="0" err="1">
                <a:solidFill>
                  <a:schemeClr val="bg1"/>
                </a:solidFill>
              </a:rPr>
              <a:t>behavior</a:t>
            </a:r>
            <a:r>
              <a:rPr lang="en-IN" sz="2000" dirty="0">
                <a:solidFill>
                  <a:schemeClr val="bg1"/>
                </a:solidFill>
              </a:rPr>
              <a:t> and potentially strong economic conditions in these areas.</a:t>
            </a:r>
          </a:p>
          <a:p>
            <a:pPr marL="379800" indent="-342900">
              <a:buFont typeface="Arial" panose="020B0604020202020204" pitchFamily="34" charset="0"/>
              <a:buChar char="•"/>
            </a:pPr>
            <a:endParaRPr lang="en-IN" sz="2000" dirty="0">
              <a:solidFill>
                <a:schemeClr val="bg1"/>
              </a:solidFill>
            </a:endParaRPr>
          </a:p>
        </p:txBody>
      </p:sp>
      <p:pic>
        <p:nvPicPr>
          <p:cNvPr id="3" name="Picture 2">
            <a:extLst>
              <a:ext uri="{FF2B5EF4-FFF2-40B4-BE49-F238E27FC236}">
                <a16:creationId xmlns:a16="http://schemas.microsoft.com/office/drawing/2014/main" id="{A7FE7EF7-70AA-2AA8-A7A4-7DFE218D10E2}"/>
              </a:ext>
            </a:extLst>
          </p:cNvPr>
          <p:cNvPicPr>
            <a:picLocks noChangeAspect="1"/>
          </p:cNvPicPr>
          <p:nvPr/>
        </p:nvPicPr>
        <p:blipFill>
          <a:blip r:embed="rId3"/>
          <a:srcRect l="7130" r="7130"/>
          <a:stretch/>
        </p:blipFill>
        <p:spPr>
          <a:xfrm>
            <a:off x="5814204" y="1618749"/>
            <a:ext cx="5926347" cy="4488504"/>
          </a:xfrm>
          <a:prstGeom prst="rect">
            <a:avLst/>
          </a:prstGeom>
        </p:spPr>
      </p:pic>
    </p:spTree>
    <p:extLst>
      <p:ext uri="{BB962C8B-B14F-4D97-AF65-F5344CB8AC3E}">
        <p14:creationId xmlns:p14="http://schemas.microsoft.com/office/powerpoint/2010/main" val="340163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0460" y="434106"/>
            <a:ext cx="11737676" cy="1115434"/>
          </a:xfrm>
        </p:spPr>
        <p:txBody>
          <a:bodyPr/>
          <a:lstStyle/>
          <a:p>
            <a:r>
              <a:rPr lang="en-IN" sz="4000" dirty="0"/>
              <a:t>KPI-5 home ownership vs last payment date stats-</a:t>
            </a:r>
            <a:endParaRPr lang="en-US" sz="4000" dirty="0"/>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C810CC99-31F9-E290-C871-5E1F978982B9}"/>
              </a:ext>
            </a:extLst>
          </p:cNvPr>
          <p:cNvSpPr txBox="1"/>
          <p:nvPr/>
        </p:nvSpPr>
        <p:spPr>
          <a:xfrm>
            <a:off x="520460" y="1705013"/>
            <a:ext cx="4974566" cy="2554545"/>
          </a:xfrm>
          <a:prstGeom prst="rect">
            <a:avLst/>
          </a:prstGeom>
          <a:noFill/>
        </p:spPr>
        <p:txBody>
          <a:bodyPr wrap="square">
            <a:spAutoFit/>
          </a:bodyPr>
          <a:lstStyle/>
          <a:p>
            <a:pPr marL="342900" indent="-342900">
              <a:buFont typeface="Wingdings" panose="05000000000000000000" pitchFamily="2" charset="2"/>
              <a:buChar char="§"/>
            </a:pPr>
            <a:r>
              <a:rPr lang="en-US" sz="2000" dirty="0">
                <a:solidFill>
                  <a:schemeClr val="bg1"/>
                </a:solidFill>
              </a:rPr>
              <a:t>The graph highlights that customers with "MORTGAGE" home ownership have made the highest recent payment of $310,798. This significant payment amount suggests that a substantial number of these customers might be nearing the end of their mortgage repayments.</a:t>
            </a:r>
          </a:p>
        </p:txBody>
      </p:sp>
      <p:pic>
        <p:nvPicPr>
          <p:cNvPr id="3" name="Picture 2">
            <a:extLst>
              <a:ext uri="{FF2B5EF4-FFF2-40B4-BE49-F238E27FC236}">
                <a16:creationId xmlns:a16="http://schemas.microsoft.com/office/drawing/2014/main" id="{A7FE7EF7-70AA-2AA8-A7A4-7DFE218D10E2}"/>
              </a:ext>
            </a:extLst>
          </p:cNvPr>
          <p:cNvPicPr>
            <a:picLocks noChangeAspect="1"/>
          </p:cNvPicPr>
          <p:nvPr/>
        </p:nvPicPr>
        <p:blipFill>
          <a:blip r:embed="rId3"/>
          <a:srcRect l="5054" r="5054"/>
          <a:stretch/>
        </p:blipFill>
        <p:spPr>
          <a:xfrm>
            <a:off x="5582823" y="1549540"/>
            <a:ext cx="6200861" cy="4596916"/>
          </a:xfrm>
          <a:prstGeom prst="rect">
            <a:avLst/>
          </a:prstGeom>
        </p:spPr>
      </p:pic>
    </p:spTree>
    <p:extLst>
      <p:ext uri="{BB962C8B-B14F-4D97-AF65-F5344CB8AC3E}">
        <p14:creationId xmlns:p14="http://schemas.microsoft.com/office/powerpoint/2010/main" val="307119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357005" y="1716660"/>
            <a:ext cx="6498565" cy="3567357"/>
          </a:xfrm>
        </p:spPr>
        <p:txBody>
          <a:bodyPr/>
          <a:lstStyle/>
          <a:p>
            <a:r>
              <a:rPr lang="en-US" sz="2200" dirty="0"/>
              <a:t>Customer Segmentation and Risk Analysis: Based on income and repayment data (verified vs. unverified loans), create customer segments with different risk profiles. Develop targeted loan products and underwriting guidelines for each segment (e.g., stricter requirements for high-risk customers).</a:t>
            </a:r>
            <a:br>
              <a:rPr lang="en-US" sz="2200" dirty="0"/>
            </a:br>
            <a:br>
              <a:rPr lang="en-US" sz="2200" dirty="0"/>
            </a:br>
            <a:r>
              <a:rPr lang="en-US" sz="2200" dirty="0"/>
              <a:t>Loan Performance and Trends: Analyze geographic trends (loan volume and repayment rates). Prescribe strategies to expand loan offerings in high-performing areas while potentially offering loan counseling or alternative loan products in areas with lower repayment rates.</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359122" y="2411788"/>
            <a:ext cx="2538339" cy="1295462"/>
          </a:xfrm>
        </p:spPr>
        <p:txBody>
          <a:bodyPr/>
          <a:lstStyle/>
          <a:p>
            <a:pPr algn="ctr"/>
            <a:r>
              <a:rPr lang="en-US" sz="3600" dirty="0">
                <a:solidFill>
                  <a:schemeClr val="bg1"/>
                </a:solidFill>
              </a:rPr>
              <a:t>Prescriptive </a:t>
            </a:r>
          </a:p>
          <a:p>
            <a:pPr algn="ctr"/>
            <a:r>
              <a:rPr lang="en-US" sz="3600" dirty="0">
                <a:solidFill>
                  <a:schemeClr val="bg1"/>
                </a:solidFill>
              </a:rPr>
              <a:t>Analysis</a:t>
            </a:r>
            <a:endParaRPr lang="en-US" sz="3200" dirty="0">
              <a:solidFill>
                <a:schemeClr val="bg1"/>
              </a:solidFill>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175</TotalTime>
  <Words>876</Words>
  <Application>Microsoft Office PowerPoint</Application>
  <PresentationFormat>Widescreen</PresentationFormat>
  <Paragraphs>83</Paragraphs>
  <Slides>19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等线</vt:lpstr>
      <vt:lpstr>Abadi</vt:lpstr>
      <vt:lpstr>Arial</vt:lpstr>
      <vt:lpstr>Calibri</vt:lpstr>
      <vt:lpstr>Calisto MT</vt:lpstr>
      <vt:lpstr>Constantia</vt:lpstr>
      <vt:lpstr>Posterama</vt:lpstr>
      <vt:lpstr>Posterama Text Black</vt:lpstr>
      <vt:lpstr>Posterama Text SemiBold</vt:lpstr>
      <vt:lpstr>Wingdings</vt:lpstr>
      <vt:lpstr>Custom</vt:lpstr>
      <vt:lpstr>Bank Loan</vt:lpstr>
      <vt:lpstr>Agenda</vt:lpstr>
      <vt:lpstr>Introduction</vt:lpstr>
      <vt:lpstr>KPI -1 Year wise loan amount stat-</vt:lpstr>
      <vt:lpstr>KPI-2 grade &amp; sub-grade wise revol_bal-</vt:lpstr>
      <vt:lpstr>KPI-3 total payment for verified VS non verified status-</vt:lpstr>
      <vt:lpstr>KPI-4 state wise &amp; month wise loan status-</vt:lpstr>
      <vt:lpstr>KPI-5 home ownership vs last payment date stats-</vt:lpstr>
      <vt:lpstr>Customer Segmentation and Risk Analysis: Based on income and repayment data (verified vs. unverified loans), create customer segments with different risk profiles. Develop targeted loan products and underwriting guidelines for each segment (e.g., stricter requirements for high-risk customers).  Loan Performance and Trends: Analyze geographic trends (loan volume and repayment rates). Prescribe strategies to expand loan offerings in high-performing areas while potentially offering loan counseling or alternative loan products in areas with lower repayment rates.</vt:lpstr>
      <vt:lpstr>Loan Growth and Repayment: Analyze historical trends in loan amounts and repayment rates. Build a model to predict future loan volume and potential default rates. This can help banks adjust lending strategies and risk management practices proactively.  Homeownership and Loan Purpose: Develop a model to predict future loan purpose (debt consolidation, mortgage, etc.) based on customer data like homeownership status and income. This can help banks prepare for loan demand and potentially offer targeted loan.</vt:lpstr>
      <vt:lpstr>Verification Analysis: Analyze the reasons behind unverified loans (41.12%). Identify bottlenecks in the verification process and prescribe solutions to streamline it. </vt:lpstr>
      <vt:lpstr>Conclusion</vt:lpstr>
      <vt:lpstr>Excel Dashboard – Summary</vt:lpstr>
      <vt:lpstr>Power BI Dashboard - Summary</vt:lpstr>
      <vt:lpstr>Power BI Dashboard – More Details</vt:lpstr>
      <vt:lpstr>Tableau Dashboard - Summary</vt:lpstr>
      <vt:lpstr>Tableau Dashboard - More Details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dc:title>
  <dc:creator>Pritam Jaiswar</dc:creator>
  <cp:lastModifiedBy>sahil tiwari</cp:lastModifiedBy>
  <cp:revision>8</cp:revision>
  <dcterms:created xsi:type="dcterms:W3CDTF">2024-05-22T09:25:59Z</dcterms:created>
  <dcterms:modified xsi:type="dcterms:W3CDTF">2024-06-04T13:11:56Z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